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3" r:id="rId6"/>
    <p:sldId id="271" r:id="rId7"/>
    <p:sldId id="270" r:id="rId8"/>
    <p:sldId id="272" r:id="rId9"/>
    <p:sldId id="274" r:id="rId10"/>
    <p:sldId id="257" r:id="rId11"/>
    <p:sldId id="268" r:id="rId12"/>
    <p:sldId id="258" r:id="rId13"/>
    <p:sldId id="259" r:id="rId14"/>
    <p:sldId id="260" r:id="rId15"/>
    <p:sldId id="264" r:id="rId16"/>
    <p:sldId id="265" r:id="rId17"/>
    <p:sldId id="261" r:id="rId18"/>
    <p:sldId id="262" r:id="rId19"/>
    <p:sldId id="267" r:id="rId20"/>
    <p:sldId id="263" r:id="rId21"/>
    <p:sldId id="269" r:id="rId22"/>
    <p:sldId id="266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3F6"/>
    <a:srgbClr val="CEC7C1"/>
    <a:srgbClr val="9A9B9D"/>
    <a:srgbClr val="AEB0AF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7" autoAdjust="0"/>
    <p:restoredTop sz="95988" autoAdjust="0"/>
  </p:normalViewPr>
  <p:slideViewPr>
    <p:cSldViewPr snapToGrid="0" showGuides="1">
      <p:cViewPr varScale="1">
        <p:scale>
          <a:sx n="112" d="100"/>
          <a:sy n="112" d="100"/>
        </p:scale>
        <p:origin x="99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modSld sldOrd modShowInfo">
      <pc:chgData name="Kasemir, Kay" userId="054400b3-7951-40c1-99c2-2a9da969a883" providerId="ADAL" clId="{C4AC3270-B16A-549E-93BE-6F71785770FC}" dt="2026-06-19T13:40:01.660" v="511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app/alar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calepcs2019/papers/wesh200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Alarm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2026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04B4-0E4B-D843-A7A1-767351B8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A6FC-B42E-B14D-A8D0-547202F2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03243"/>
            <a:ext cx="11430000" cy="52506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https://github.com/ControlSystemStudio/phoebus/blob/master/app/alarm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Kafka (typically as Linux service)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that “Accelerator” config exists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/tools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systemctl</a:t>
            </a:r>
            <a:r>
              <a:rPr lang="en-US" sz="2400" dirty="0">
                <a:latin typeface="Courier" pitchFamily="2" charset="0"/>
              </a:rPr>
              <a:t> status </a:t>
            </a:r>
            <a:r>
              <a:rPr lang="en-US" sz="2400" dirty="0" err="1">
                <a:latin typeface="Courier" pitchFamily="2" charset="0"/>
              </a:rPr>
              <a:t>kafka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./</a:t>
            </a:r>
            <a:r>
              <a:rPr lang="en-US" sz="2400" dirty="0" err="1">
                <a:latin typeface="Courier" pitchFamily="2" charset="0"/>
              </a:rPr>
              <a:t>monitor_topics.sh</a:t>
            </a:r>
            <a:r>
              <a:rPr lang="en-US" sz="2400" dirty="0">
                <a:latin typeface="Courier" pitchFamily="2" charset="0"/>
              </a:rPr>
              <a:t> Accelerator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alarm server (typically also as Linux service)</a:t>
            </a:r>
            <a:br>
              <a:rPr lang="en-US" dirty="0"/>
            </a:b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alarm-server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for ‘</a:t>
            </a:r>
            <a:r>
              <a:rPr lang="en-US" dirty="0" err="1"/>
              <a:t>Fishtank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02533"/>
            <a:ext cx="11743945" cy="2357377"/>
          </a:xfrm>
        </p:spPr>
        <p:txBody>
          <a:bodyPr/>
          <a:lstStyle/>
          <a:p>
            <a:r>
              <a:rPr lang="en-US" dirty="0"/>
              <a:t>Open CS-Studio Applications, Alarm, Alarm Tree</a:t>
            </a:r>
          </a:p>
          <a:p>
            <a:r>
              <a:rPr lang="en-US" dirty="0"/>
              <a:t>Find component “Fishtank”</a:t>
            </a:r>
          </a:p>
          <a:p>
            <a:pPr lvl="1"/>
            <a:r>
              <a:rPr lang="en-US" dirty="0"/>
              <a:t>Check Guidance and Display link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1A9792-E7BA-D188-438D-EF199B5F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14" y="1674492"/>
            <a:ext cx="5461836" cy="46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49924"/>
            <a:ext cx="11430000" cy="5426697"/>
          </a:xfrm>
        </p:spPr>
        <p:txBody>
          <a:bodyPr/>
          <a:lstStyle/>
          <a:p>
            <a:r>
              <a:rPr lang="en-US" dirty="0"/>
              <a:t>Right-click on “Fishtank”, Add Component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PV</a:t>
            </a:r>
            <a:r>
              <a:rPr lang="en-US" dirty="0"/>
              <a:t> “</a:t>
            </a:r>
            <a:r>
              <a:rPr lang="en-US" dirty="0" err="1"/>
              <a:t>training:heat_V</a:t>
            </a:r>
            <a:r>
              <a:rPr lang="en-US" dirty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/>
              <a:t>Description</a:t>
            </a:r>
          </a:p>
          <a:p>
            <a:pPr marL="742950" lvl="2" indent="0">
              <a:buNone/>
            </a:pPr>
            <a:r>
              <a:rPr lang="en-US" dirty="0"/>
              <a:t>Anything’s better than the PV name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Specific </a:t>
            </a:r>
            <a:r>
              <a:rPr lang="en-US" b="1" u="sng" dirty="0"/>
              <a:t>Guidance</a:t>
            </a:r>
            <a:r>
              <a:rPr lang="en-US" dirty="0"/>
              <a:t> and Displays</a:t>
            </a:r>
          </a:p>
          <a:p>
            <a:pPr marL="742950" lvl="2" indent="0">
              <a:buNone/>
            </a:pPr>
            <a:r>
              <a:rPr lang="en-US" dirty="0"/>
              <a:t>Should have guidance. Otherwise, why is this an alarm?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Enabled? Latch? Annunciate?</a:t>
            </a:r>
          </a:p>
          <a:p>
            <a:pPr marL="742950" lvl="2" indent="0">
              <a:buNone/>
            </a:pPr>
            <a:r>
              <a:rPr lang="en-US" dirty="0"/>
              <a:t>Usually: Yes, otherwise: Why bother?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Delay?</a:t>
            </a:r>
          </a:p>
          <a:p>
            <a:pPr marL="742950" lvl="2" indent="0">
              <a:buNone/>
            </a:pPr>
            <a:r>
              <a:rPr lang="en-US" dirty="0"/>
              <a:t>Hack for noisy alarm trigger PVs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Automated Actions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err="1"/>
              <a:t>mailto:fred@google.com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42407-2093-4548-BDD8-16F42738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589" b="84429"/>
          <a:stretch/>
        </p:blipFill>
        <p:spPr>
          <a:xfrm>
            <a:off x="8172888" y="5353844"/>
            <a:ext cx="3831692" cy="1452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F4367-C769-A14C-8183-DA91ED9C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583" y="0"/>
            <a:ext cx="2581522" cy="52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1C37-4481-EC4E-8EA9-D0FB17FA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Alarm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F70B-ECA1-0847-BD2D-1EC898FD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19200"/>
            <a:ext cx="11430000" cy="3012831"/>
          </a:xfrm>
        </p:spPr>
        <p:txBody>
          <a:bodyPr/>
          <a:lstStyle/>
          <a:p>
            <a:r>
              <a:rPr lang="en-US" dirty="0"/>
              <a:t>Cause an alarm</a:t>
            </a:r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caput </a:t>
            </a:r>
            <a:r>
              <a:rPr lang="en-US" sz="1800" dirty="0" err="1">
                <a:latin typeface="Courier" pitchFamily="2" charset="0"/>
              </a:rPr>
              <a:t>epics-dev:setpoint</a:t>
            </a:r>
            <a:r>
              <a:rPr lang="en-US" sz="1800">
                <a:latin typeface="Courier" pitchFamily="2" charset="0"/>
              </a:rPr>
              <a:t> 72</a:t>
            </a:r>
            <a:endParaRPr lang="en-US" sz="1800" dirty="0">
              <a:latin typeface="Courier" pitchFamily="2" charset="0"/>
            </a:endParaRPr>
          </a:p>
          <a:p>
            <a:r>
              <a:rPr lang="en-US" dirty="0"/>
              <a:t>Inspect Alarm</a:t>
            </a:r>
          </a:p>
          <a:p>
            <a:pPr lvl="1"/>
            <a:r>
              <a:rPr lang="en-US" dirty="0"/>
              <a:t>Watch as alarm</a:t>
            </a:r>
            <a:br>
              <a:rPr lang="en-US" dirty="0"/>
            </a:br>
            <a:r>
              <a:rPr lang="en-US" dirty="0"/>
              <a:t>is indicated</a:t>
            </a:r>
          </a:p>
          <a:p>
            <a:pPr lvl="1"/>
            <a:r>
              <a:rPr lang="en-US" dirty="0"/>
              <a:t>Open associated</a:t>
            </a:r>
            <a:br>
              <a:rPr lang="en-US" dirty="0"/>
            </a:br>
            <a:r>
              <a:rPr lang="en-US" dirty="0"/>
              <a:t>display</a:t>
            </a:r>
          </a:p>
          <a:p>
            <a:r>
              <a:rPr lang="en-US" dirty="0"/>
              <a:t>Handle It</a:t>
            </a:r>
          </a:p>
          <a:p>
            <a:pPr lvl="1"/>
            <a:r>
              <a:rPr lang="en-US" dirty="0"/>
              <a:t>Acknowledge</a:t>
            </a:r>
          </a:p>
          <a:p>
            <a:pPr lvl="1"/>
            <a:r>
              <a:rPr lang="en-US" dirty="0"/>
              <a:t>Reduce setpoint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 Clear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620AF-EB8F-964F-8E33-59322946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58" y="2928395"/>
            <a:ext cx="7927142" cy="3929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ADAAD-902A-BE4C-8642-2707C6CC7917}"/>
              </a:ext>
            </a:extLst>
          </p:cNvPr>
          <p:cNvSpPr txBox="1"/>
          <p:nvPr/>
        </p:nvSpPr>
        <p:spPr>
          <a:xfrm>
            <a:off x="8228429" y="1093304"/>
            <a:ext cx="321273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Suggested “Alarm” layout:</a:t>
            </a:r>
            <a:br>
              <a:rPr lang="en-US" i="1" dirty="0">
                <a:latin typeface="+mn-lt"/>
              </a:rPr>
            </a:br>
            <a:endParaRPr lang="en-US" i="1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Alarm Tree to the left,</a:t>
            </a: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Alarm Table at the bottom,</a:t>
            </a: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both “locked”</a:t>
            </a:r>
          </a:p>
        </p:txBody>
      </p:sp>
    </p:spTree>
    <p:extLst>
      <p:ext uri="{BB962C8B-B14F-4D97-AF65-F5344CB8AC3E}">
        <p14:creationId xmlns:p14="http://schemas.microsoft.com/office/powerpoint/2010/main" val="288792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5D6B-EAD3-554D-9BEB-28252E99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516B-8818-F940-95DF-0F490999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7468"/>
            <a:ext cx="6554629" cy="4544045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u="sng" dirty="0"/>
              <a:t>configuration</a:t>
            </a:r>
            <a:r>
              <a:rPr lang="en-US" dirty="0"/>
              <a:t> tool</a:t>
            </a:r>
          </a:p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Guidance, Displays apply to sub-nodes</a:t>
            </a:r>
          </a:p>
          <a:p>
            <a:pPr lvl="1"/>
            <a:endParaRPr lang="en-US" dirty="0"/>
          </a:p>
          <a:p>
            <a:r>
              <a:rPr lang="en-US" dirty="0"/>
              <a:t>Operational useful to</a:t>
            </a:r>
          </a:p>
          <a:p>
            <a:pPr lvl="1"/>
            <a:r>
              <a:rPr lang="en-US" dirty="0"/>
              <a:t>Check if numerous alarms originate in the same area</a:t>
            </a:r>
          </a:p>
          <a:p>
            <a:pPr lvl="1"/>
            <a:r>
              <a:rPr lang="en-US" dirty="0"/>
              <a:t>Acknowledge or disable complete subtrees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653AE-806E-AA47-A941-4F641D50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07" y="274320"/>
            <a:ext cx="4854159" cy="62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3A61-0705-FF4C-B7C6-452DB0E9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C792-E5CB-DB4B-BFC0-053DA3EB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75001"/>
            <a:ext cx="11430000" cy="4047778"/>
          </a:xfrm>
        </p:spPr>
        <p:txBody>
          <a:bodyPr/>
          <a:lstStyle/>
          <a:p>
            <a:r>
              <a:rPr lang="en-US" dirty="0"/>
              <a:t>Primary </a:t>
            </a:r>
            <a:r>
              <a:rPr lang="en-US" u="sng" dirty="0"/>
              <a:t>operations</a:t>
            </a:r>
            <a:r>
              <a:rPr lang="en-US" dirty="0"/>
              <a:t> tool</a:t>
            </a:r>
          </a:p>
          <a:p>
            <a:r>
              <a:rPr lang="en-US" dirty="0"/>
              <a:t>Ideally empty</a:t>
            </a:r>
          </a:p>
          <a:p>
            <a:r>
              <a:rPr lang="en-US" dirty="0"/>
              <a:t>View/sort/acknowledge alarms</a:t>
            </a:r>
          </a:p>
          <a:p>
            <a:r>
              <a:rPr lang="en-US" dirty="0"/>
              <a:t>Open guidance and displays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01A7A-B65A-894B-BBAC-EAAC0368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3455097"/>
            <a:ext cx="12192000" cy="2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114-E3F9-1D44-8C6A-5FB59A40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Area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1988-3364-1F47-8ABA-773A081F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0618"/>
            <a:ext cx="4957322" cy="5034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Useful for ‘Overview Displays’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Indicates</a:t>
            </a:r>
            <a:br>
              <a:rPr lang="en-US" dirty="0"/>
            </a:br>
            <a:r>
              <a:rPr lang="en-US" dirty="0"/>
              <a:t>‘across the room’: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All OK?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8277B-342D-7D4B-8AAD-32A2E812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552" y="411383"/>
            <a:ext cx="6502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B993-C6D9-5B45-873A-C35DFD09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Annunciator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6E1B-A803-9745-B763-F9CB6ACA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3312"/>
            <a:ext cx="5408733" cy="4998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Annunciates the </a:t>
            </a:r>
            <a:r>
              <a:rPr lang="en-US" i="1" dirty="0"/>
              <a:t>description</a:t>
            </a:r>
            <a:r>
              <a:rPr lang="en-US" dirty="0"/>
              <a:t> of alarms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Basic “heads up” to check alarm table for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FFA3A-744F-7E41-AA92-822B2D4B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89" y="813816"/>
            <a:ext cx="6002977" cy="181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0E95-312C-2748-B570-E3EAC59D2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89" y="4331632"/>
            <a:ext cx="6002977" cy="2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42B4-A7FB-6243-AC16-6A87789D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DE05-9C7D-0A4C-BD8F-BC1B0376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24204"/>
            <a:ext cx="6790709" cy="569464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System Expert</a:t>
            </a:r>
          </a:p>
          <a:p>
            <a:pPr lvl="1"/>
            <a:r>
              <a:rPr lang="en-US" dirty="0"/>
              <a:t>Provide useful alarm levels</a:t>
            </a:r>
          </a:p>
          <a:p>
            <a:pPr lvl="1"/>
            <a:r>
              <a:rPr lang="en-US" dirty="0"/>
              <a:t>Explain what to to when alarm happens</a:t>
            </a:r>
          </a:p>
          <a:p>
            <a:r>
              <a:rPr lang="en-US" dirty="0"/>
              <a:t>Control System Engineer</a:t>
            </a:r>
          </a:p>
          <a:p>
            <a:pPr lvl="1"/>
            <a:r>
              <a:rPr lang="en-US" dirty="0"/>
              <a:t>Configure alarm levels</a:t>
            </a:r>
          </a:p>
          <a:p>
            <a:pPr lvl="1"/>
            <a:r>
              <a:rPr lang="en-US" dirty="0"/>
              <a:t>Maybe create new alarm trigger PV</a:t>
            </a:r>
          </a:p>
          <a:p>
            <a:pPr lvl="1"/>
            <a:r>
              <a:rPr lang="en-US" dirty="0"/>
              <a:t>Create displays</a:t>
            </a:r>
          </a:p>
          <a:p>
            <a:r>
              <a:rPr lang="en-US" dirty="0"/>
              <a:t>Operations Expert</a:t>
            </a:r>
          </a:p>
          <a:p>
            <a:pPr lvl="1"/>
            <a:r>
              <a:rPr lang="en-US" dirty="0"/>
              <a:t>Add alarm trigger PV to alarm system,</a:t>
            </a:r>
            <a:br>
              <a:rPr lang="en-US" dirty="0"/>
            </a:br>
            <a:r>
              <a:rPr lang="en-US" dirty="0"/>
              <a:t>with guidance and links to displays</a:t>
            </a:r>
          </a:p>
          <a:p>
            <a:r>
              <a:rPr lang="en-US" dirty="0"/>
              <a:t>Operators</a:t>
            </a:r>
          </a:p>
          <a:p>
            <a:pPr lvl="1"/>
            <a:r>
              <a:rPr lang="en-US" dirty="0"/>
              <a:t>Handle alarms, helped by guidance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104FA-4027-4E4F-B1BB-3A2FC3A2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928" y="2295939"/>
            <a:ext cx="5349072" cy="2989494"/>
          </a:xfrm>
          <a:prstGeom prst="rect">
            <a:avLst/>
          </a:prstGeom>
        </p:spPr>
      </p:pic>
      <p:pic>
        <p:nvPicPr>
          <p:cNvPr id="6" name="Picture 14" descr="ihc_alarms.png">
            <a:extLst>
              <a:ext uri="{FF2B5EF4-FFF2-40B4-BE49-F238E27FC236}">
                <a16:creationId xmlns:a16="http://schemas.microsoft.com/office/drawing/2014/main" id="{9CEB6EA0-6402-224A-9547-6DF099CB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7608785" y="2295938"/>
            <a:ext cx="4583215" cy="157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4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B988-D3C8-1E4B-940C-77B20BC5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49DA-2931-8848-83F2-C09DB95F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50069"/>
            <a:ext cx="8582823" cy="5099901"/>
          </a:xfrm>
        </p:spPr>
        <p:txBody>
          <a:bodyPr/>
          <a:lstStyle/>
          <a:p>
            <a:r>
              <a:rPr lang="en-US" dirty="0"/>
              <a:t>Alarm Server monitors PVs</a:t>
            </a:r>
            <a:r>
              <a:rPr lang="en-US"/>
              <a:t>, tracks </a:t>
            </a:r>
            <a:r>
              <a:rPr lang="en-US" dirty="0"/>
              <a:t>alarms</a:t>
            </a:r>
          </a:p>
          <a:p>
            <a:r>
              <a:rPr lang="en-US" dirty="0"/>
              <a:t>Alarm Tree to configure</a:t>
            </a:r>
          </a:p>
          <a:p>
            <a:pPr lvl="1"/>
            <a:r>
              <a:rPr lang="en-US" dirty="0"/>
              <a:t>PV?</a:t>
            </a:r>
          </a:p>
          <a:p>
            <a:pPr lvl="1"/>
            <a:r>
              <a:rPr lang="en-US" dirty="0"/>
              <a:t>Guidance?</a:t>
            </a:r>
          </a:p>
          <a:p>
            <a:pPr lvl="1"/>
            <a:r>
              <a:rPr lang="en-US" dirty="0"/>
              <a:t>Displays?</a:t>
            </a:r>
          </a:p>
          <a:p>
            <a:r>
              <a:rPr lang="en-US" dirty="0"/>
              <a:t>Alarm Table,</a:t>
            </a:r>
            <a:br>
              <a:rPr lang="en-US" dirty="0"/>
            </a:br>
            <a:r>
              <a:rPr lang="en-US" dirty="0"/>
              <a:t>Area Panel,</a:t>
            </a:r>
            <a:br>
              <a:rPr lang="en-US" dirty="0"/>
            </a:br>
            <a:r>
              <a:rPr lang="en-US" dirty="0"/>
              <a:t>Annunciator</a:t>
            </a:r>
            <a:br>
              <a:rPr lang="en-US" dirty="0"/>
            </a:br>
            <a:r>
              <a:rPr lang="en-US" dirty="0"/>
              <a:t>to use</a:t>
            </a:r>
          </a:p>
          <a:p>
            <a:pPr lvl="1"/>
            <a:r>
              <a:rPr lang="en-US" dirty="0"/>
              <a:t>Acknowledge</a:t>
            </a:r>
          </a:p>
          <a:p>
            <a:pPr lvl="1"/>
            <a:r>
              <a:rPr lang="en-US" dirty="0"/>
              <a:t>Open Displays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0DEC9-8472-E140-BCE5-36673BCD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42" y="2453832"/>
            <a:ext cx="7840857" cy="4382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D28C0-00DB-1047-9CE3-7455974D2C77}"/>
              </a:ext>
            </a:extLst>
          </p:cNvPr>
          <p:cNvSpPr txBox="1"/>
          <p:nvPr/>
        </p:nvSpPr>
        <p:spPr>
          <a:xfrm>
            <a:off x="8829446" y="3884370"/>
            <a:ext cx="27254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Suggested Layout with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“locked” alarm panels</a:t>
            </a:r>
          </a:p>
        </p:txBody>
      </p:sp>
    </p:spTree>
    <p:extLst>
      <p:ext uri="{BB962C8B-B14F-4D97-AF65-F5344CB8AC3E}">
        <p14:creationId xmlns:p14="http://schemas.microsoft.com/office/powerpoint/2010/main" val="25836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37F00-3B12-200C-9216-762FF18B2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E2EE41-E502-B7E4-F4B0-60A0CEB80F3E}"/>
              </a:ext>
            </a:extLst>
          </p:cNvPr>
          <p:cNvSpPr/>
          <p:nvPr/>
        </p:nvSpPr>
        <p:spPr>
          <a:xfrm>
            <a:off x="376041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11ECBE5-08C3-0984-1986-679D383681B2}"/>
              </a:ext>
            </a:extLst>
          </p:cNvPr>
          <p:cNvSpPr/>
          <p:nvPr/>
        </p:nvSpPr>
        <p:spPr>
          <a:xfrm>
            <a:off x="3053690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66301-4BCF-8032-4F1C-8C9C0327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EPICS PVs carry Values with Alarm Information</a:t>
            </a:r>
          </a:p>
        </p:txBody>
      </p:sp>
      <p:pic>
        <p:nvPicPr>
          <p:cNvPr id="5" name="Picture 14" descr="ihc_alarms.png">
            <a:extLst>
              <a:ext uri="{FF2B5EF4-FFF2-40B4-BE49-F238E27FC236}">
                <a16:creationId xmlns:a16="http://schemas.microsoft.com/office/drawing/2014/main" id="{543EEFD6-2B95-3543-D714-9338C4A0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609859" y="882197"/>
            <a:ext cx="5192749" cy="2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0B8827-BE26-EA7C-9F84-5EF40A979961}"/>
              </a:ext>
            </a:extLst>
          </p:cNvPr>
          <p:cNvSpPr/>
          <p:nvPr/>
        </p:nvSpPr>
        <p:spPr>
          <a:xfrm>
            <a:off x="3209569" y="4557682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 cmpd="dbl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HIHI: 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HHSV: 	MAJOR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E2D508-E0F6-5B10-D623-6F9B70640864}"/>
              </a:ext>
            </a:extLst>
          </p:cNvPr>
          <p:cNvSpPr/>
          <p:nvPr/>
        </p:nvSpPr>
        <p:spPr>
          <a:xfrm>
            <a:off x="542366" y="4564210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10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HIGH: 	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HSV: 	MINOR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11C1E8-ACF4-44C9-CAF2-7E8AE794639C}"/>
              </a:ext>
            </a:extLst>
          </p:cNvPr>
          <p:cNvCxnSpPr>
            <a:cxnSpLocks/>
          </p:cNvCxnSpPr>
          <p:nvPr/>
        </p:nvCxnSpPr>
        <p:spPr>
          <a:xfrm flipV="1">
            <a:off x="4356979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C145FB-FE33-19C3-308D-6FC828AA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371" y="1063486"/>
            <a:ext cx="5065683" cy="53373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No alarm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MINOR</a:t>
            </a:r>
            <a:r>
              <a:rPr lang="en-US" dirty="0"/>
              <a:t>, </a:t>
            </a:r>
            <a:r>
              <a:rPr lang="en-US" dirty="0">
                <a:highlight>
                  <a:srgbClr val="FF0000"/>
                </a:highlight>
              </a:rPr>
              <a:t>MAJOR</a:t>
            </a:r>
          </a:p>
          <a:p>
            <a:pPr lvl="1"/>
            <a:r>
              <a:rPr lang="en-US" dirty="0"/>
              <a:t>Analog records:</a:t>
            </a:r>
            <a:br>
              <a:rPr lang="en-US" dirty="0"/>
            </a:br>
            <a:r>
              <a:rPr lang="en-US" dirty="0"/>
              <a:t>LOLO, LOW, HIGH, HIHI limits</a:t>
            </a:r>
          </a:p>
          <a:p>
            <a:pPr lvl="1"/>
            <a:r>
              <a:rPr lang="en-US" dirty="0"/>
              <a:t>Binary records:</a:t>
            </a:r>
            <a:br>
              <a:rPr lang="en-US" dirty="0"/>
            </a:br>
            <a:r>
              <a:rPr lang="en-US" dirty="0"/>
              <a:t>0 or 1 state may alarm</a:t>
            </a:r>
          </a:p>
          <a:p>
            <a:pPr marL="0" indent="0">
              <a:buNone/>
            </a:pPr>
            <a:r>
              <a:rPr lang="en-US" dirty="0"/>
              <a:t>Display Tools</a:t>
            </a:r>
          </a:p>
          <a:p>
            <a:pPr lvl="1"/>
            <a:r>
              <a:rPr lang="en-US" dirty="0"/>
              <a:t>Typically indicate alarm state via border and/or color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259563-201A-6E4C-B300-4C1E03F259DF}"/>
              </a:ext>
            </a:extLst>
          </p:cNvPr>
          <p:cNvCxnSpPr>
            <a:cxnSpLocks/>
          </p:cNvCxnSpPr>
          <p:nvPr/>
        </p:nvCxnSpPr>
        <p:spPr>
          <a:xfrm flipV="1">
            <a:off x="2143866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3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7448"/>
            <a:ext cx="4034493" cy="52639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# bi, </a:t>
            </a:r>
            <a:r>
              <a:rPr lang="en-US" sz="1400" dirty="0" err="1">
                <a:latin typeface="Courier" pitchFamily="2" charset="0"/>
              </a:rPr>
              <a:t>bo</a:t>
            </a:r>
            <a:r>
              <a:rPr lang="en-US" sz="1400" dirty="0">
                <a:latin typeface="Courier" pitchFamily="2" charset="0"/>
              </a:rPr>
              <a:t>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record(bi, "binary")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states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field(OSV, 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field(ZNAM, "Marginal")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field(ONAM, "Hopeless")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﻿record(</a:t>
            </a:r>
            <a:r>
              <a:rPr lang="en-US" sz="1400" dirty="0" err="1">
                <a:latin typeface="Courier" pitchFamily="2" charset="0"/>
              </a:rPr>
              <a:t>mbbi</a:t>
            </a:r>
            <a:r>
              <a:rPr lang="en-US" sz="1400" dirty="0">
                <a:latin typeface="Courier" pitchFamily="2" charset="0"/>
              </a:rPr>
              <a:t>, "states")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states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field(TWSV,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field(ZRST, "Off")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field(ONST, "On")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field(TWST, "Overheated")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BC248-8D13-6B4B-ABF6-9DD2218DA37C}"/>
              </a:ext>
            </a:extLst>
          </p:cNvPr>
          <p:cNvSpPr txBox="1"/>
          <p:nvPr/>
        </p:nvSpPr>
        <p:spPr>
          <a:xfrm>
            <a:off x="5968211" y="5969716"/>
            <a:ext cx="60260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/examples/22_alarms/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alarms.bob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6C2A4-4828-9849-8D2E-2E9A955B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96" y="1667841"/>
            <a:ext cx="37338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F883C-EEF8-B649-AD02-6B1ECC1C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83" y="4409110"/>
            <a:ext cx="54356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C08C15-88C5-D64A-ABEC-729694C2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96" y="1069378"/>
            <a:ext cx="3670300" cy="34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41C251-3265-FB45-B5DC-E5D46D617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383" y="3882887"/>
            <a:ext cx="538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76563"/>
            <a:ext cx="4929015" cy="52639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# ai, </a:t>
            </a:r>
            <a:r>
              <a:rPr lang="en-US" sz="1400" dirty="0" err="1">
                <a:latin typeface="Courier" pitchFamily="2" charset="0"/>
              </a:rPr>
              <a:t>ao</a:t>
            </a:r>
            <a:r>
              <a:rPr lang="en-US" sz="1400" dirty="0">
                <a:latin typeface="Courier" pitchFamily="2" charset="0"/>
              </a:rPr>
              <a:t>, calc, </a:t>
            </a:r>
            <a:r>
              <a:rPr lang="en-US" sz="1400" dirty="0" err="1">
                <a:latin typeface="Courier" pitchFamily="2" charset="0"/>
              </a:rPr>
              <a:t>calcout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longin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longout</a:t>
            </a:r>
            <a:r>
              <a:rPr lang="en-US" sz="1400" dirty="0">
                <a:latin typeface="Courier" pitchFamily="2" charset="0"/>
              </a:rPr>
              <a:t>, …﻿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record(ai, "analog")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limits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"100")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field(LOW,  "20")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field(LOLO, "0")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field(LLSV, "MAJOR")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Alarm hysteresis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field(HYST, "5")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# Display niceties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field(HOPR, "110")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field(LOPR, "-10")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field(EGU,  "Fathoms")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field(PREC, "1")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3D31-54D5-2343-8AE6-DDE7B5CD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70" y="3070363"/>
            <a:ext cx="7264400" cy="87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9A02F-A536-184E-9751-DCD111F44E42}"/>
              </a:ext>
            </a:extLst>
          </p:cNvPr>
          <p:cNvSpPr txBox="1"/>
          <p:nvPr/>
        </p:nvSpPr>
        <p:spPr>
          <a:xfrm>
            <a:off x="5798002" y="4904498"/>
            <a:ext cx="433991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For historic reasons, need to set both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lphaLcParenR"/>
            </a:pPr>
            <a:r>
              <a:rPr lang="en-US" dirty="0">
                <a:latin typeface="+mn-lt"/>
              </a:rPr>
              <a:t>one or more alarm threshold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lphaLcParenR"/>
            </a:pPr>
            <a:r>
              <a:rPr lang="en-US" dirty="0">
                <a:latin typeface="+mn-lt"/>
              </a:rPr>
              <a:t>corresponding severity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9074C-B364-9C41-9702-37ECB0BD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70" y="1804046"/>
            <a:ext cx="7289800" cy="78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57107-A45A-DC35-743B-890B73602DEF}"/>
              </a:ext>
            </a:extLst>
          </p:cNvPr>
          <p:cNvSpPr txBox="1"/>
          <p:nvPr/>
        </p:nvSpPr>
        <p:spPr>
          <a:xfrm>
            <a:off x="5968211" y="5969716"/>
            <a:ext cx="60260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/examples/22_alarms/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alarms.bob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79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6437-EC0E-4940-AD55-F80BDB35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Fields in EPICS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838F-338C-9149-9C3B-3425F6B4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92435"/>
            <a:ext cx="3786015" cy="4012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record(ai, ”</a:t>
            </a:r>
            <a:r>
              <a:rPr lang="en-US" sz="1400" dirty="0" err="1">
                <a:latin typeface="Courier" pitchFamily="2" charset="0"/>
              </a:rPr>
              <a:t>only_hihi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record(ai, ”</a:t>
            </a:r>
            <a:r>
              <a:rPr lang="en-US" sz="1400" dirty="0" err="1">
                <a:latin typeface="Courier" pitchFamily="2" charset="0"/>
              </a:rPr>
              <a:t>only_high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record(ai, ”</a:t>
            </a:r>
            <a:r>
              <a:rPr lang="en-US" sz="1400" dirty="0" err="1">
                <a:latin typeface="Courier" pitchFamily="2" charset="0"/>
              </a:rPr>
              <a:t>only_low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field(LOW,  ”10")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field(LSV, 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4C23F3-2880-3544-AE52-5C7052D64AA1}"/>
              </a:ext>
            </a:extLst>
          </p:cNvPr>
          <p:cNvSpPr txBox="1">
            <a:spLocks/>
          </p:cNvSpPr>
          <p:nvPr/>
        </p:nvSpPr>
        <p:spPr bwMode="auto">
          <a:xfrm>
            <a:off x="448055" y="1152939"/>
            <a:ext cx="11430000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Perfectly fine</a:t>
            </a:r>
          </a:p>
          <a:p>
            <a:pPr marL="0" indent="0">
              <a:buNone/>
            </a:pPr>
            <a:r>
              <a:rPr lang="en-US" dirty="0">
                <a:solidFill>
                  <a:srgbClr val="E403F6"/>
                </a:solidFill>
              </a:rPr>
              <a:t>Don’t do this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A2EC0-0EE5-BB40-ADC4-86FC5DD9AE01}"/>
              </a:ext>
            </a:extLst>
          </p:cNvPr>
          <p:cNvSpPr txBox="1">
            <a:spLocks/>
          </p:cNvSpPr>
          <p:nvPr/>
        </p:nvSpPr>
        <p:spPr bwMode="auto">
          <a:xfrm>
            <a:off x="6064924" y="1678653"/>
            <a:ext cx="3786015" cy="34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record(ai, ”</a:t>
            </a:r>
            <a:r>
              <a:rPr lang="en-US" sz="1400" dirty="0" err="1">
                <a:latin typeface="Courier" pitchFamily="2" charset="0"/>
              </a:rPr>
              <a:t>high_as_hihi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field(HIGH,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field(HSV, 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endParaRPr lang="en-US" sz="1400" dirty="0">
              <a:latin typeface="Courie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record(ai, ”</a:t>
            </a:r>
            <a:r>
              <a:rPr lang="en-US" sz="1400" dirty="0" err="1">
                <a:latin typeface="Courier" pitchFamily="2" charset="0"/>
              </a:rPr>
              <a:t>odd_order</a:t>
            </a:r>
            <a:r>
              <a:rPr lang="en-US" sz="1400" dirty="0">
                <a:latin typeface="Courier" pitchFamily="2" charset="0"/>
              </a:rPr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field(HIHI, ”100")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" pitchFamily="2" charset="0"/>
              </a:rPr>
              <a:t>    field(HHSV, "MINOR")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 field(HIGH, "80")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    field(HSV,  ”MAJOR")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en-US" sz="1400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63B87-F6BE-B6F9-95E3-B54143D8B118}"/>
              </a:ext>
            </a:extLst>
          </p:cNvPr>
          <p:cNvSpPr txBox="1"/>
          <p:nvPr/>
        </p:nvSpPr>
        <p:spPr>
          <a:xfrm>
            <a:off x="5968211" y="5969716"/>
            <a:ext cx="60260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/examples/22_alarms/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alarms.bob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46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4BDB-71E3-2567-B453-93083247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Fishtank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B26BB-48D6-5432-958C-880950D9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3380233" cy="4047778"/>
          </a:xfrm>
        </p:spPr>
        <p:txBody>
          <a:bodyPr/>
          <a:lstStyle/>
          <a:p>
            <a:r>
              <a:rPr lang="en-US" dirty="0"/>
              <a:t>Is tank temperature</a:t>
            </a:r>
            <a:br>
              <a:rPr lang="en-US" dirty="0"/>
            </a:br>
            <a:r>
              <a:rPr lang="en-US" dirty="0"/>
              <a:t>above 70 C or below 0 C a good alarm?</a:t>
            </a:r>
          </a:p>
          <a:p>
            <a:r>
              <a:rPr lang="en-US" dirty="0"/>
              <a:t>Is heater at</a:t>
            </a:r>
            <a:br>
              <a:rPr lang="en-US" dirty="0"/>
            </a:br>
            <a:r>
              <a:rPr lang="en-US" dirty="0"/>
              <a:t> 110 V a good alarm?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CD07E-61EC-43B5-0730-77B8A412ABB9}"/>
              </a:ext>
            </a:extLst>
          </p:cNvPr>
          <p:cNvSpPr txBox="1"/>
          <p:nvPr/>
        </p:nvSpPr>
        <p:spPr>
          <a:xfrm>
            <a:off x="5303059" y="6230964"/>
            <a:ext cx="49824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/examples/fishtank: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st.cmd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heater.bob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D03B1E47-4D01-12D5-FF21-A5636AD5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44" y="456220"/>
            <a:ext cx="5664284" cy="53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683C9E-E0E1-A741-AE70-D40D814DB54F}"/>
              </a:ext>
            </a:extLst>
          </p:cNvPr>
          <p:cNvSpPr/>
          <p:nvPr/>
        </p:nvSpPr>
        <p:spPr>
          <a:xfrm>
            <a:off x="376041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1B6D0D-571A-B549-983E-23B36C8D55E5}"/>
              </a:ext>
            </a:extLst>
          </p:cNvPr>
          <p:cNvSpPr/>
          <p:nvPr/>
        </p:nvSpPr>
        <p:spPr>
          <a:xfrm>
            <a:off x="3053690" y="4295856"/>
            <a:ext cx="2611606" cy="2448674"/>
          </a:xfrm>
          <a:prstGeom prst="roundRect">
            <a:avLst>
              <a:gd name="adj" fmla="val 32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IOC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BCED9-A26D-3845-9B42-194588BE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EPICS PVs carry Values with Alarm Information</a:t>
            </a:r>
          </a:p>
        </p:txBody>
      </p:sp>
      <p:pic>
        <p:nvPicPr>
          <p:cNvPr id="5" name="Picture 14" descr="ihc_alarms.png">
            <a:extLst>
              <a:ext uri="{FF2B5EF4-FFF2-40B4-BE49-F238E27FC236}">
                <a16:creationId xmlns:a16="http://schemas.microsoft.com/office/drawing/2014/main" id="{65867C02-5037-F247-A43D-1F6145D9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609859" y="882197"/>
            <a:ext cx="5192749" cy="2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1E926F-B147-5647-BB02-C5EFC18A8BAC}"/>
              </a:ext>
            </a:extLst>
          </p:cNvPr>
          <p:cNvSpPr/>
          <p:nvPr/>
        </p:nvSpPr>
        <p:spPr>
          <a:xfrm>
            <a:off x="542366" y="4564210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10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HIGH: 	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HSV: 	MINOR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B22BF-3166-A94E-89B2-F023438EDA13}"/>
              </a:ext>
            </a:extLst>
          </p:cNvPr>
          <p:cNvCxnSpPr>
            <a:cxnSpLocks/>
          </p:cNvCxnSpPr>
          <p:nvPr/>
        </p:nvCxnSpPr>
        <p:spPr>
          <a:xfrm flipV="1">
            <a:off x="4356979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AE818A-1B89-2F43-BB47-578A71CB2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371" y="1063486"/>
            <a:ext cx="5065683" cy="53373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No alarm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MINOR</a:t>
            </a:r>
            <a:r>
              <a:rPr lang="en-US" dirty="0"/>
              <a:t>, </a:t>
            </a:r>
            <a:r>
              <a:rPr lang="en-US" dirty="0">
                <a:highlight>
                  <a:srgbClr val="FF0000"/>
                </a:highlight>
              </a:rPr>
              <a:t>MAJOR</a:t>
            </a:r>
          </a:p>
          <a:p>
            <a:pPr lvl="1"/>
            <a:r>
              <a:rPr lang="en-US" dirty="0"/>
              <a:t>Analog records:</a:t>
            </a:r>
            <a:br>
              <a:rPr lang="en-US" dirty="0"/>
            </a:br>
            <a:r>
              <a:rPr lang="en-US" dirty="0"/>
              <a:t>LOLO, LOW, HIGH, HIHI limits</a:t>
            </a:r>
          </a:p>
          <a:p>
            <a:pPr lvl="1"/>
            <a:r>
              <a:rPr lang="en-US" dirty="0"/>
              <a:t>Binary records:</a:t>
            </a:r>
            <a:br>
              <a:rPr lang="en-US" dirty="0"/>
            </a:br>
            <a:r>
              <a:rPr lang="en-US" dirty="0"/>
              <a:t>0 or 1 state may alarm</a:t>
            </a:r>
          </a:p>
          <a:p>
            <a:pPr marL="0" indent="0">
              <a:buNone/>
            </a:pPr>
            <a:r>
              <a:rPr lang="en-US" dirty="0"/>
              <a:t>Display Tools</a:t>
            </a:r>
          </a:p>
          <a:p>
            <a:pPr lvl="1"/>
            <a:r>
              <a:rPr lang="en-US" dirty="0"/>
              <a:t>Indicate alarm state via border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What if nobody is looking at the screen at the time?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710AA9-4C36-0046-B28D-A420555DF763}"/>
              </a:ext>
            </a:extLst>
          </p:cNvPr>
          <p:cNvCxnSpPr>
            <a:cxnSpLocks/>
          </p:cNvCxnSpPr>
          <p:nvPr/>
        </p:nvCxnSpPr>
        <p:spPr>
          <a:xfrm flipV="1">
            <a:off x="2143866" y="3554956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CA9461-6D5A-B1EE-D5DE-8A0A4549C179}"/>
              </a:ext>
            </a:extLst>
          </p:cNvPr>
          <p:cNvSpPr/>
          <p:nvPr/>
        </p:nvSpPr>
        <p:spPr>
          <a:xfrm>
            <a:off x="3224183" y="4609874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3975" cmpd="dbl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HIHI: 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HHSV: 	MAJOR</a:t>
            </a:r>
          </a:p>
        </p:txBody>
      </p:sp>
    </p:spTree>
    <p:extLst>
      <p:ext uri="{BB962C8B-B14F-4D97-AF65-F5344CB8AC3E}">
        <p14:creationId xmlns:p14="http://schemas.microsoft.com/office/powerpoint/2010/main" val="78369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E83CA7-08F2-1B47-87F4-DB63E1B583C8}"/>
              </a:ext>
            </a:extLst>
          </p:cNvPr>
          <p:cNvSpPr/>
          <p:nvPr/>
        </p:nvSpPr>
        <p:spPr>
          <a:xfrm>
            <a:off x="526012" y="813817"/>
            <a:ext cx="5407650" cy="2557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Alarm System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Indicate alarms: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Which PV? When? What value?..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Guidance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Related Displays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Keep alarms until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acknowledged &amp; cleared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06712ED-C63C-EF4A-8D85-EAC252319F5E}"/>
              </a:ext>
            </a:extLst>
          </p:cNvPr>
          <p:cNvSpPr/>
          <p:nvPr/>
        </p:nvSpPr>
        <p:spPr>
          <a:xfrm>
            <a:off x="6449028" y="3144349"/>
            <a:ext cx="5742971" cy="3260413"/>
          </a:xfrm>
          <a:prstGeom prst="wedgeRoundRectCallout">
            <a:avLst>
              <a:gd name="adj1" fmla="val -15976"/>
              <a:gd name="adj2" fmla="val -4927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BCED9-A26D-3845-9B42-194588BE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System Idea</a:t>
            </a:r>
          </a:p>
        </p:txBody>
      </p:sp>
      <p:pic>
        <p:nvPicPr>
          <p:cNvPr id="5" name="Picture 14" descr="ihc_alarms.png">
            <a:extLst>
              <a:ext uri="{FF2B5EF4-FFF2-40B4-BE49-F238E27FC236}">
                <a16:creationId xmlns:a16="http://schemas.microsoft.com/office/drawing/2014/main" id="{65867C02-5037-F247-A43D-1F6145D9A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b="31445"/>
          <a:stretch>
            <a:fillRect/>
          </a:stretch>
        </p:blipFill>
        <p:spPr bwMode="auto">
          <a:xfrm>
            <a:off x="6724138" y="3434118"/>
            <a:ext cx="5192749" cy="2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15F69A-089A-5040-A4D5-DF27D9187260}"/>
              </a:ext>
            </a:extLst>
          </p:cNvPr>
          <p:cNvSpPr/>
          <p:nvPr/>
        </p:nvSpPr>
        <p:spPr>
          <a:xfrm>
            <a:off x="526011" y="4266663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HIHI: 	20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HHSV: 	MAJOR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B7322D7-DC34-564E-9109-45715450E4B2}"/>
              </a:ext>
            </a:extLst>
          </p:cNvPr>
          <p:cNvSpPr/>
          <p:nvPr/>
        </p:nvSpPr>
        <p:spPr>
          <a:xfrm>
            <a:off x="8403220" y="1171232"/>
            <a:ext cx="2685326" cy="1355326"/>
          </a:xfrm>
          <a:prstGeom prst="wedgeRoundRectCallout">
            <a:avLst>
              <a:gd name="adj1" fmla="val -41719"/>
              <a:gd name="adj2" fmla="val 1813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“Check XYZ.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Try opening ABC.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Call Fred.”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1E926F-B147-5647-BB02-C5EFC18A8BAC}"/>
              </a:ext>
            </a:extLst>
          </p:cNvPr>
          <p:cNvSpPr/>
          <p:nvPr/>
        </p:nvSpPr>
        <p:spPr>
          <a:xfrm>
            <a:off x="3138668" y="4004838"/>
            <a:ext cx="2303363" cy="15394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VAL:	10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HIGH: 	5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HSV: 	MINOR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B22BF-3166-A94E-89B2-F023438EDA13}"/>
              </a:ext>
            </a:extLst>
          </p:cNvPr>
          <p:cNvCxnSpPr>
            <a:cxnSpLocks/>
          </p:cNvCxnSpPr>
          <p:nvPr/>
        </p:nvCxnSpPr>
        <p:spPr>
          <a:xfrm flipV="1">
            <a:off x="1603847" y="3371113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63FD37-5BB5-FE45-929C-3DEBA61634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290350" y="3360648"/>
            <a:ext cx="0" cy="64419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28D4E4-2D1E-204A-958E-248EB6709313}"/>
              </a:ext>
            </a:extLst>
          </p:cNvPr>
          <p:cNvCxnSpPr>
            <a:cxnSpLocks/>
          </p:cNvCxnSpPr>
          <p:nvPr/>
        </p:nvCxnSpPr>
        <p:spPr>
          <a:xfrm flipV="1">
            <a:off x="2454965" y="1809139"/>
            <a:ext cx="5958194" cy="15920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D62D2A-0C9F-004E-B0C1-A05A2791B22D}"/>
              </a:ext>
            </a:extLst>
          </p:cNvPr>
          <p:cNvCxnSpPr>
            <a:cxnSpLocks/>
          </p:cNvCxnSpPr>
          <p:nvPr/>
        </p:nvCxnSpPr>
        <p:spPr>
          <a:xfrm>
            <a:off x="3098912" y="2226000"/>
            <a:ext cx="6181846" cy="97798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7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660A-7DB3-9E4D-96BE-41011B02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A7679A-3B32-7D49-AF19-1680A142B4AB}"/>
              </a:ext>
            </a:extLst>
          </p:cNvPr>
          <p:cNvSpPr/>
          <p:nvPr/>
        </p:nvSpPr>
        <p:spPr>
          <a:xfrm>
            <a:off x="520745" y="1863169"/>
            <a:ext cx="2492085" cy="2293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Alarm Server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Monitors PVs,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updates current state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313703-2856-B64A-8EA9-208EBB1EC125}"/>
              </a:ext>
            </a:extLst>
          </p:cNvPr>
          <p:cNvSpPr/>
          <p:nvPr/>
        </p:nvSpPr>
        <p:spPr>
          <a:xfrm>
            <a:off x="520745" y="5266627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8D78F3-46FE-2B46-95D3-0E7C50592966}"/>
              </a:ext>
            </a:extLst>
          </p:cNvPr>
          <p:cNvSpPr/>
          <p:nvPr/>
        </p:nvSpPr>
        <p:spPr>
          <a:xfrm>
            <a:off x="1040239" y="5806404"/>
            <a:ext cx="741670" cy="4147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F3C8D8-CCD9-324A-ADB0-77115931C779}"/>
              </a:ext>
            </a:extLst>
          </p:cNvPr>
          <p:cNvCxnSpPr>
            <a:cxnSpLocks/>
          </p:cNvCxnSpPr>
          <p:nvPr/>
        </p:nvCxnSpPr>
        <p:spPr>
          <a:xfrm flipV="1">
            <a:off x="1397136" y="4180005"/>
            <a:ext cx="0" cy="89555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8E249B-59CC-414F-9E26-CECB2974D8D7}"/>
              </a:ext>
            </a:extLst>
          </p:cNvPr>
          <p:cNvSpPr/>
          <p:nvPr/>
        </p:nvSpPr>
        <p:spPr>
          <a:xfrm>
            <a:off x="1429453" y="5206478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E403F6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A43645-0726-3F43-89AE-F4D5C0D1B628}"/>
              </a:ext>
            </a:extLst>
          </p:cNvPr>
          <p:cNvSpPr/>
          <p:nvPr/>
        </p:nvSpPr>
        <p:spPr>
          <a:xfrm>
            <a:off x="2021299" y="5871486"/>
            <a:ext cx="704912" cy="434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8EE9F2-351F-D14A-8AF5-515F0B42B3A0}"/>
              </a:ext>
            </a:extLst>
          </p:cNvPr>
          <p:cNvSpPr/>
          <p:nvPr/>
        </p:nvSpPr>
        <p:spPr>
          <a:xfrm>
            <a:off x="3760640" y="1625673"/>
            <a:ext cx="3816794" cy="28135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Apache Kafka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Alarm Configuration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Which PVs to monitor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Guidance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Display Links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 State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Which PVs are in alarm?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801B89-1C8A-3E4A-B12B-4B6F31B9568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012830" y="3010147"/>
            <a:ext cx="703385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E768E3-4FB7-C745-8B3E-39A52C75C2AE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7577434" y="3032442"/>
            <a:ext cx="631185" cy="777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70BA673-6F17-6C44-97E4-47F96E59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19" y="1750704"/>
            <a:ext cx="3932160" cy="25790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D5135D-D770-DB4F-A695-6BBB2B6F0064}"/>
              </a:ext>
            </a:extLst>
          </p:cNvPr>
          <p:cNvSpPr txBox="1"/>
          <p:nvPr/>
        </p:nvSpPr>
        <p:spPr>
          <a:xfrm>
            <a:off x="9050833" y="1409072"/>
            <a:ext cx="2247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CS-Studio Alarm 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DA3B-1E02-8F4F-882E-045CC0BD4180}"/>
              </a:ext>
            </a:extLst>
          </p:cNvPr>
          <p:cNvSpPr txBox="1"/>
          <p:nvPr/>
        </p:nvSpPr>
        <p:spPr>
          <a:xfrm>
            <a:off x="4230914" y="5869427"/>
            <a:ext cx="78247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For details of implementation, see CS-Studio Alarm System Based on Kafka,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+mn-lt"/>
                <a:hlinkClick r:id="rId3"/>
              </a:rPr>
              <a:t>https://accelconf.web.cern.ch/icalepcs2019/papers/wesh2001.pdf</a:t>
            </a:r>
            <a:endParaRPr lang="en-US" sz="16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86752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1225</Words>
  <Application>Microsoft Macintosh PowerPoint</Application>
  <PresentationFormat>Widescreen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Century Gothic</vt:lpstr>
      <vt:lpstr>Courier</vt:lpstr>
      <vt:lpstr>Wingdings</vt:lpstr>
      <vt:lpstr>ORNL</vt:lpstr>
      <vt:lpstr>Alarm System</vt:lpstr>
      <vt:lpstr>EPICS PVs carry Values with Alarm Information</vt:lpstr>
      <vt:lpstr>Alarm Fields in EPICS Records</vt:lpstr>
      <vt:lpstr>Alarm Fields in EPICS Records</vt:lpstr>
      <vt:lpstr>Alarm Fields in EPICS Records</vt:lpstr>
      <vt:lpstr>Fishtank</vt:lpstr>
      <vt:lpstr>EPICS PVs carry Values with Alarm Information</vt:lpstr>
      <vt:lpstr>Alarm System Idea</vt:lpstr>
      <vt:lpstr>Implementation</vt:lpstr>
      <vt:lpstr>Initial Setup</vt:lpstr>
      <vt:lpstr>Configuration for ‘Fishtank’</vt:lpstr>
      <vt:lpstr>Configuration Example</vt:lpstr>
      <vt:lpstr>Example Alarm Workflow</vt:lpstr>
      <vt:lpstr>Alarm Tree</vt:lpstr>
      <vt:lpstr>Alarm Table</vt:lpstr>
      <vt:lpstr>Alarm Area Panel</vt:lpstr>
      <vt:lpstr>Alarm Annunciator</vt:lpstr>
      <vt:lpstr>Basic Roles</vt:lpstr>
      <vt:lpstr>Alarm System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2026-06-19T13:40:11Z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